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9" r:id="rId3"/>
    <p:sldId id="265" r:id="rId4"/>
    <p:sldId id="260" r:id="rId5"/>
    <p:sldId id="266" r:id="rId6"/>
    <p:sldId id="261" r:id="rId7"/>
    <p:sldId id="267" r:id="rId8"/>
    <p:sldId id="268" r:id="rId9"/>
    <p:sldId id="269" r:id="rId10"/>
    <p:sldId id="270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36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613" autoAdjust="0"/>
    <p:restoredTop sz="64648"/>
  </p:normalViewPr>
  <p:slideViewPr>
    <p:cSldViewPr snapToGrid="0">
      <p:cViewPr>
        <p:scale>
          <a:sx n="64" d="100"/>
          <a:sy n="64" d="100"/>
        </p:scale>
        <p:origin x="144" y="4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141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41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13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52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56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944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34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553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391AB-F383-4237-A071-AD1C6E924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6636DA-4FDE-4B32-8CCE-37EFA3E75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87932-8FF0-4DF1-A776-9A3CE376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8FAB8-C9F1-4DBB-B355-D8DEE3706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490E3-D8E8-4766-9104-14009BF56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01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B8678-553E-4A5B-8CFE-5DB358BDF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3AF303-1F73-4575-83E6-561589F16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6EC56-7DCF-400D-A871-C26291EB1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FAC5B-7C77-4F8C-ADB0-8D208A2EB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F48AF-AB8F-4DD2-BC77-7E2F42AD3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317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0ED820-BFE6-41B5-8064-984037A99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A27FEA-5359-474A-B4F8-FF510DD74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DD33D-563C-4B8C-B8C1-625FF5C5B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71877-89FD-46BE-832F-C5660A556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E675F-CC4D-48CF-90C8-53829EE08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21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BC967-18DB-4664-9B4D-06177FB94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F7174-64B4-4D8F-BF44-3DD1F66CA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D83D3-86C4-482F-A2DC-B4C55DBF3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05BE2-6C23-4CB4-A63E-457E635BF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97965-24FE-4C07-BE16-69AE43995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68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3394D-04EF-440C-B08B-114464B31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BE3F6-F021-4D6B-8B0D-EF74D7461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6233C-6806-4593-91C0-CF4ECD84A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A761E-2D3A-4397-A82C-2F3B981DE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97E71-B59F-4260-B01B-2B7CEB089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26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4DFCB-DD40-4637-9CAB-2BAF2423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4065F-4B44-4622-98EE-166F93648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F1249-B890-4466-9E24-84A249070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FA9B4-D282-452F-B78A-FF5873ACF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B0F13-A139-4B66-9544-16480800F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791D0-EC30-4D8C-8764-475D8DB34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502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3AA7D-15D2-4D5F-B1C4-501073416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80A0E-25B9-4E8E-8B0D-201E1C564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9B111-0CA0-47CD-9F0B-DBCBA3AE3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F0E02D-3176-4B85-ACB6-721F268274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7D9317-BBE1-4F36-82FE-E348F6F18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37DDCB-69F8-49FA-A111-C8AB27138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18B0CD-1F68-412E-9232-F267114C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9B21FC-12CC-472D-BC38-EF413158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3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F51AB-8384-4E67-914C-B39484AD2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909660-3861-4545-BF68-9ED039B5D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DD5392-AC3A-4EAF-ADE6-B6CF4B50A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679880-BF48-4F4D-B8B3-4E99FC415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8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F98E25-CF37-4F73-9E22-21023816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D7A0E1-38AB-4FDA-8EC1-2D7617909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A8E424-5A91-4557-9ADF-4A9422A06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80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BB935-0427-44CC-A384-333EAD83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9DCF6-55CF-43EE-B135-BFC4B4D40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37538E-A112-4E8F-A445-1A06B0C35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30D413-9505-4ED8-BFF1-5141BE9EE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0815B0-4528-4FA2-8472-8F19C0F16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9FCEF-4406-4552-BFE4-6DA37613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63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E22C-69D4-49EC-8858-787B3C67B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6A4341-3C0B-4025-AE17-8F0F8FABF5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F5FF01-E0B6-419C-ABCC-70844E4EA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01218-FFD7-4F25-B220-F5DE5F706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87CBFB-34A6-49D8-A1D2-45DF38876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726A4-D33A-486A-B120-648AF3D8B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43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07C8C3-4165-4353-ABF2-492454AF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AA46A-3C66-4E4A-9907-225E50ABB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F8214-A11A-4309-9D51-44F35987D1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495F3-B757-4FAF-98AA-EDA7D148548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334EB-8260-4F13-9553-5A8593D9DC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1EF96-E028-4E68-864E-9B77CF9F2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939C1-24D7-49E9-A58A-7960365209F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90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file:///Users/qianyuyan/article%20Gate/GATE%20projet/html_pdf/En_chapitre1.html" TargetMode="External"/><Relationship Id="rId2" Type="http://schemas.openxmlformats.org/officeDocument/2006/relationships/hyperlink" Target="file:///Users/qianyuyan/article%20Gate/GATE%20projet/html_pdf/fr_chapitre1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fr/livres-%C3%A9ducation-%C3%A9cole-litt%C3%A9rature-441866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6" y="510987"/>
            <a:ext cx="7099900" cy="4263257"/>
          </a:xfrm>
        </p:spPr>
        <p:txBody>
          <a:bodyPr anchor="b">
            <a:normAutofit fontScale="90000"/>
          </a:bodyPr>
          <a:lstStyle/>
          <a:p>
            <a:pPr algn="l"/>
            <a:br>
              <a:rPr lang="fr-FR" sz="4600" dirty="0">
                <a:effectLst/>
                <a:latin typeface="+mn-lt"/>
              </a:rPr>
            </a:br>
            <a:r>
              <a:rPr lang="fr-FR" cap="none" dirty="0">
                <a:latin typeface="+mn-lt"/>
              </a:rPr>
              <a:t>Projet final </a:t>
            </a:r>
            <a:br>
              <a:rPr lang="fr-FR" cap="none" dirty="0">
                <a:latin typeface="+mn-lt"/>
              </a:rPr>
            </a:br>
            <a:r>
              <a:rPr lang="fr-FR" cap="none" dirty="0">
                <a:latin typeface="+mn-lt"/>
              </a:rPr>
              <a:t>Annotations sur GATE</a:t>
            </a:r>
            <a:br>
              <a:rPr lang="fr-FR" sz="4600" dirty="0">
                <a:effectLst/>
                <a:latin typeface="+mn-lt"/>
              </a:rPr>
            </a:br>
            <a:br>
              <a:rPr lang="fr-FR" sz="4600" dirty="0">
                <a:effectLst/>
                <a:latin typeface="+mn-lt"/>
              </a:rPr>
            </a:br>
            <a:r>
              <a:rPr lang="fr-FR" sz="3600" dirty="0">
                <a:effectLst/>
                <a:latin typeface="+mn-lt"/>
              </a:rPr>
              <a:t>M1SOL050</a:t>
            </a:r>
            <a:br>
              <a:rPr lang="fr-FR" sz="3600" dirty="0">
                <a:effectLst/>
                <a:latin typeface="+mn-lt"/>
              </a:rPr>
            </a:br>
            <a:r>
              <a:rPr lang="fr-FR" sz="3600" i="1" dirty="0">
                <a:effectLst/>
                <a:latin typeface="+mn-lt"/>
              </a:rPr>
              <a:t>Sémantique computationnelle</a:t>
            </a:r>
            <a:br>
              <a:rPr lang="fr-FR" sz="4600" dirty="0">
                <a:effectLst/>
                <a:latin typeface="Helvetica" pitchFamily="2" charset="0"/>
              </a:rPr>
            </a:br>
            <a:endParaRPr lang="en-US" sz="4600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4599703" y="4774244"/>
            <a:ext cx="7537704" cy="1572768"/>
          </a:xfrm>
        </p:spPr>
        <p:txBody>
          <a:bodyPr>
            <a:normAutofit fontScale="92500"/>
          </a:bodyPr>
          <a:lstStyle/>
          <a:p>
            <a:pPr algn="l"/>
            <a:r>
              <a:rPr lang="fr-FR" sz="3000" i="1" dirty="0">
                <a:effectLst/>
              </a:rPr>
              <a:t>Yuyan QIAN</a:t>
            </a:r>
            <a:endParaRPr lang="fr-FR" sz="3000" dirty="0">
              <a:effectLst/>
            </a:endParaRPr>
          </a:p>
          <a:p>
            <a:pPr algn="l"/>
            <a:r>
              <a:rPr lang="fr-FR" sz="3000" i="1" dirty="0">
                <a:effectLst/>
              </a:rPr>
              <a:t>M1 Langue et informatique - Sorbonne Université</a:t>
            </a:r>
            <a:endParaRPr lang="fr-FR" sz="3000" dirty="0">
              <a:effectLst/>
            </a:endParaRPr>
          </a:p>
          <a:p>
            <a:pPr algn="l"/>
            <a:r>
              <a:rPr lang="fr-FR" sz="3000" i="1" dirty="0"/>
              <a:t>12</a:t>
            </a:r>
            <a:r>
              <a:rPr lang="fr-FR" sz="3000" i="1" dirty="0">
                <a:effectLst/>
              </a:rPr>
              <a:t>/12/2022</a:t>
            </a:r>
            <a:endParaRPr lang="fr-FR" sz="3000" dirty="0">
              <a:effectLst/>
            </a:endParaRPr>
          </a:p>
          <a:p>
            <a:pPr algn="l"/>
            <a:endParaRPr lang="fr-FR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C58A7084-C16D-62F0-2E2C-D6C9D98C96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343" r="8897"/>
          <a:stretch/>
        </p:blipFill>
        <p:spPr>
          <a:xfrm>
            <a:off x="20" y="10"/>
            <a:ext cx="4049786" cy="6857990"/>
          </a:xfrm>
          <a:custGeom>
            <a:avLst/>
            <a:gdLst/>
            <a:ahLst/>
            <a:cxnLst/>
            <a:rect l="l" t="t" r="r" b="b"/>
            <a:pathLst>
              <a:path w="4049806" h="6858000">
                <a:moveTo>
                  <a:pt x="0" y="0"/>
                </a:moveTo>
                <a:lnTo>
                  <a:pt x="4018525" y="0"/>
                </a:lnTo>
                <a:lnTo>
                  <a:pt x="4019816" y="10931"/>
                </a:lnTo>
                <a:cubicBezTo>
                  <a:pt x="4034945" y="94836"/>
                  <a:pt x="4032275" y="179884"/>
                  <a:pt x="4036343" y="264297"/>
                </a:cubicBezTo>
                <a:cubicBezTo>
                  <a:pt x="4041301" y="367652"/>
                  <a:pt x="4035072" y="471135"/>
                  <a:pt x="4032911" y="574617"/>
                </a:cubicBezTo>
                <a:cubicBezTo>
                  <a:pt x="4031004" y="662717"/>
                  <a:pt x="4022232" y="750690"/>
                  <a:pt x="4025029" y="838916"/>
                </a:cubicBezTo>
                <a:cubicBezTo>
                  <a:pt x="4025029" y="841968"/>
                  <a:pt x="4025029" y="845019"/>
                  <a:pt x="4025029" y="848070"/>
                </a:cubicBezTo>
                <a:cubicBezTo>
                  <a:pt x="4017020" y="945068"/>
                  <a:pt x="4017020" y="1042576"/>
                  <a:pt x="4025029" y="1139574"/>
                </a:cubicBezTo>
                <a:cubicBezTo>
                  <a:pt x="4027609" y="1179950"/>
                  <a:pt x="4026885" y="1220466"/>
                  <a:pt x="4022868" y="1260728"/>
                </a:cubicBezTo>
                <a:cubicBezTo>
                  <a:pt x="4019054" y="1311960"/>
                  <a:pt x="4006849" y="1364083"/>
                  <a:pt x="4015621" y="1414934"/>
                </a:cubicBezTo>
                <a:cubicBezTo>
                  <a:pt x="4021367" y="1456784"/>
                  <a:pt x="4024558" y="1498940"/>
                  <a:pt x="4025156" y="1541172"/>
                </a:cubicBezTo>
                <a:cubicBezTo>
                  <a:pt x="4029478" y="1635755"/>
                  <a:pt x="4025283" y="1730847"/>
                  <a:pt x="4023757" y="1825685"/>
                </a:cubicBezTo>
                <a:cubicBezTo>
                  <a:pt x="4021850" y="1936286"/>
                  <a:pt x="4024647" y="2046634"/>
                  <a:pt x="4015748" y="2157235"/>
                </a:cubicBezTo>
                <a:cubicBezTo>
                  <a:pt x="4010790" y="2246581"/>
                  <a:pt x="4010790" y="2336130"/>
                  <a:pt x="4015748" y="2425476"/>
                </a:cubicBezTo>
                <a:cubicBezTo>
                  <a:pt x="4018164" y="2507473"/>
                  <a:pt x="4030495" y="2588454"/>
                  <a:pt x="4028461" y="2671214"/>
                </a:cubicBezTo>
                <a:cubicBezTo>
                  <a:pt x="4026046" y="2767832"/>
                  <a:pt x="4014604" y="2863940"/>
                  <a:pt x="4018164" y="2960685"/>
                </a:cubicBezTo>
                <a:cubicBezTo>
                  <a:pt x="4019816" y="3006832"/>
                  <a:pt x="4019944" y="3052980"/>
                  <a:pt x="4020961" y="3099127"/>
                </a:cubicBezTo>
                <a:cubicBezTo>
                  <a:pt x="4021978" y="3154682"/>
                  <a:pt x="4032021" y="3210110"/>
                  <a:pt x="4026427" y="3265665"/>
                </a:cubicBezTo>
                <a:cubicBezTo>
                  <a:pt x="4017147" y="3358087"/>
                  <a:pt x="3993120" y="3448857"/>
                  <a:pt x="4008121" y="3543567"/>
                </a:cubicBezTo>
                <a:cubicBezTo>
                  <a:pt x="4016384" y="3595690"/>
                  <a:pt x="4025791" y="3647940"/>
                  <a:pt x="4030495" y="3700571"/>
                </a:cubicBezTo>
                <a:cubicBezTo>
                  <a:pt x="4034690" y="3747608"/>
                  <a:pt x="4045369" y="3795408"/>
                  <a:pt x="4037233" y="3842191"/>
                </a:cubicBezTo>
                <a:cubicBezTo>
                  <a:pt x="4030368" y="3882237"/>
                  <a:pt x="4034055" y="3922282"/>
                  <a:pt x="4028715" y="3962327"/>
                </a:cubicBezTo>
                <a:cubicBezTo>
                  <a:pt x="4021723" y="4014831"/>
                  <a:pt x="4017910" y="4068352"/>
                  <a:pt x="4012697" y="4121111"/>
                </a:cubicBezTo>
                <a:cubicBezTo>
                  <a:pt x="4007866" y="4169038"/>
                  <a:pt x="4004307" y="4216838"/>
                  <a:pt x="4017020" y="4261841"/>
                </a:cubicBezTo>
                <a:cubicBezTo>
                  <a:pt x="4048039" y="4375112"/>
                  <a:pt x="4031004" y="4487748"/>
                  <a:pt x="4019308" y="4600257"/>
                </a:cubicBezTo>
                <a:cubicBezTo>
                  <a:pt x="4013587" y="4655049"/>
                  <a:pt x="4005197" y="4712765"/>
                  <a:pt x="4017910" y="4762853"/>
                </a:cubicBezTo>
                <a:cubicBezTo>
                  <a:pt x="4041428" y="4851716"/>
                  <a:pt x="4022995" y="4936764"/>
                  <a:pt x="4012824" y="5021432"/>
                </a:cubicBezTo>
                <a:cubicBezTo>
                  <a:pt x="4002654" y="5106099"/>
                  <a:pt x="4000239" y="5189495"/>
                  <a:pt x="4018037" y="5272637"/>
                </a:cubicBezTo>
                <a:cubicBezTo>
                  <a:pt x="4030495" y="5331116"/>
                  <a:pt x="4030495" y="5390612"/>
                  <a:pt x="4032021" y="5449600"/>
                </a:cubicBezTo>
                <a:cubicBezTo>
                  <a:pt x="4032911" y="5486339"/>
                  <a:pt x="4019308" y="5523842"/>
                  <a:pt x="4010282" y="5560582"/>
                </a:cubicBezTo>
                <a:cubicBezTo>
                  <a:pt x="3994009" y="5626943"/>
                  <a:pt x="3988162" y="5694321"/>
                  <a:pt x="4010282" y="5759029"/>
                </a:cubicBezTo>
                <a:cubicBezTo>
                  <a:pt x="4040793" y="5848655"/>
                  <a:pt x="4058336" y="5938407"/>
                  <a:pt x="4045623" y="6033117"/>
                </a:cubicBezTo>
                <a:cubicBezTo>
                  <a:pt x="4038377" y="6091724"/>
                  <a:pt x="4036597" y="6151347"/>
                  <a:pt x="4025664" y="6209190"/>
                </a:cubicBezTo>
                <a:cubicBezTo>
                  <a:pt x="4007358" y="6304790"/>
                  <a:pt x="4013841" y="6399882"/>
                  <a:pt x="4028461" y="6494211"/>
                </a:cubicBezTo>
                <a:cubicBezTo>
                  <a:pt x="4038542" y="6573081"/>
                  <a:pt x="4039610" y="6652829"/>
                  <a:pt x="4031639" y="6731941"/>
                </a:cubicBezTo>
                <a:lnTo>
                  <a:pt x="40229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sketchy line">
            <a:extLst>
              <a:ext uri="{FF2B5EF4-FFF2-40B4-BE49-F238E27FC236}">
                <a16:creationId xmlns:a16="http://schemas.microsoft.com/office/drawing/2014/main" id="{82580482-BA80-420A-8A05-C58E97F2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4409267"/>
            <a:ext cx="4242816" cy="18288"/>
          </a:xfrm>
          <a:custGeom>
            <a:avLst/>
            <a:gdLst>
              <a:gd name="connsiteX0" fmla="*/ 0 w 4242816"/>
              <a:gd name="connsiteY0" fmla="*/ 0 h 18288"/>
              <a:gd name="connsiteX1" fmla="*/ 690973 w 4242816"/>
              <a:gd name="connsiteY1" fmla="*/ 0 h 18288"/>
              <a:gd name="connsiteX2" fmla="*/ 1212233 w 4242816"/>
              <a:gd name="connsiteY2" fmla="*/ 0 h 18288"/>
              <a:gd name="connsiteX3" fmla="*/ 1860778 w 4242816"/>
              <a:gd name="connsiteY3" fmla="*/ 0 h 18288"/>
              <a:gd name="connsiteX4" fmla="*/ 2424466 w 4242816"/>
              <a:gd name="connsiteY4" fmla="*/ 0 h 18288"/>
              <a:gd name="connsiteX5" fmla="*/ 3115439 w 4242816"/>
              <a:gd name="connsiteY5" fmla="*/ 0 h 18288"/>
              <a:gd name="connsiteX6" fmla="*/ 3636699 w 4242816"/>
              <a:gd name="connsiteY6" fmla="*/ 0 h 18288"/>
              <a:gd name="connsiteX7" fmla="*/ 4242816 w 4242816"/>
              <a:gd name="connsiteY7" fmla="*/ 0 h 18288"/>
              <a:gd name="connsiteX8" fmla="*/ 4242816 w 4242816"/>
              <a:gd name="connsiteY8" fmla="*/ 18288 h 18288"/>
              <a:gd name="connsiteX9" fmla="*/ 3636699 w 4242816"/>
              <a:gd name="connsiteY9" fmla="*/ 18288 h 18288"/>
              <a:gd name="connsiteX10" fmla="*/ 3030583 w 4242816"/>
              <a:gd name="connsiteY10" fmla="*/ 18288 h 18288"/>
              <a:gd name="connsiteX11" fmla="*/ 2466894 w 4242816"/>
              <a:gd name="connsiteY11" fmla="*/ 18288 h 18288"/>
              <a:gd name="connsiteX12" fmla="*/ 1988062 w 4242816"/>
              <a:gd name="connsiteY12" fmla="*/ 18288 h 18288"/>
              <a:gd name="connsiteX13" fmla="*/ 1466802 w 4242816"/>
              <a:gd name="connsiteY13" fmla="*/ 18288 h 18288"/>
              <a:gd name="connsiteX14" fmla="*/ 860686 w 4242816"/>
              <a:gd name="connsiteY14" fmla="*/ 18288 h 18288"/>
              <a:gd name="connsiteX15" fmla="*/ 0 w 4242816"/>
              <a:gd name="connsiteY15" fmla="*/ 18288 h 18288"/>
              <a:gd name="connsiteX16" fmla="*/ 0 w 4242816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2816" h="18288" fill="none" extrusionOk="0">
                <a:moveTo>
                  <a:pt x="0" y="0"/>
                </a:moveTo>
                <a:cubicBezTo>
                  <a:pt x="249934" y="1471"/>
                  <a:pt x="379877" y="-29444"/>
                  <a:pt x="690973" y="0"/>
                </a:cubicBezTo>
                <a:cubicBezTo>
                  <a:pt x="1002069" y="29444"/>
                  <a:pt x="1021583" y="17501"/>
                  <a:pt x="1212233" y="0"/>
                </a:cubicBezTo>
                <a:cubicBezTo>
                  <a:pt x="1402883" y="-17501"/>
                  <a:pt x="1678760" y="5386"/>
                  <a:pt x="1860778" y="0"/>
                </a:cubicBezTo>
                <a:cubicBezTo>
                  <a:pt x="2042796" y="-5386"/>
                  <a:pt x="2245608" y="-22401"/>
                  <a:pt x="2424466" y="0"/>
                </a:cubicBezTo>
                <a:cubicBezTo>
                  <a:pt x="2603324" y="22401"/>
                  <a:pt x="2890020" y="33806"/>
                  <a:pt x="3115439" y="0"/>
                </a:cubicBezTo>
                <a:cubicBezTo>
                  <a:pt x="3340858" y="-33806"/>
                  <a:pt x="3428300" y="18628"/>
                  <a:pt x="3636699" y="0"/>
                </a:cubicBezTo>
                <a:cubicBezTo>
                  <a:pt x="3845098" y="-18628"/>
                  <a:pt x="4108824" y="5541"/>
                  <a:pt x="4242816" y="0"/>
                </a:cubicBezTo>
                <a:cubicBezTo>
                  <a:pt x="4242066" y="4160"/>
                  <a:pt x="4243125" y="10356"/>
                  <a:pt x="4242816" y="18288"/>
                </a:cubicBezTo>
                <a:cubicBezTo>
                  <a:pt x="4113424" y="32735"/>
                  <a:pt x="3768327" y="47567"/>
                  <a:pt x="3636699" y="18288"/>
                </a:cubicBezTo>
                <a:cubicBezTo>
                  <a:pt x="3505071" y="-10991"/>
                  <a:pt x="3294208" y="-4990"/>
                  <a:pt x="3030583" y="18288"/>
                </a:cubicBezTo>
                <a:cubicBezTo>
                  <a:pt x="2766958" y="41566"/>
                  <a:pt x="2649277" y="20974"/>
                  <a:pt x="2466894" y="18288"/>
                </a:cubicBezTo>
                <a:cubicBezTo>
                  <a:pt x="2284511" y="15602"/>
                  <a:pt x="2151277" y="1154"/>
                  <a:pt x="1988062" y="18288"/>
                </a:cubicBezTo>
                <a:cubicBezTo>
                  <a:pt x="1824847" y="35422"/>
                  <a:pt x="1691359" y="9265"/>
                  <a:pt x="1466802" y="18288"/>
                </a:cubicBezTo>
                <a:cubicBezTo>
                  <a:pt x="1242245" y="27311"/>
                  <a:pt x="1006161" y="36605"/>
                  <a:pt x="860686" y="18288"/>
                </a:cubicBezTo>
                <a:cubicBezTo>
                  <a:pt x="715211" y="-29"/>
                  <a:pt x="242774" y="46538"/>
                  <a:pt x="0" y="18288"/>
                </a:cubicBezTo>
                <a:cubicBezTo>
                  <a:pt x="-146" y="11482"/>
                  <a:pt x="-422" y="5192"/>
                  <a:pt x="0" y="0"/>
                </a:cubicBezTo>
                <a:close/>
              </a:path>
              <a:path w="4242816" h="18288" stroke="0" extrusionOk="0">
                <a:moveTo>
                  <a:pt x="0" y="0"/>
                </a:moveTo>
                <a:cubicBezTo>
                  <a:pt x="259751" y="-14018"/>
                  <a:pt x="356632" y="-15007"/>
                  <a:pt x="521260" y="0"/>
                </a:cubicBezTo>
                <a:cubicBezTo>
                  <a:pt x="685888" y="15007"/>
                  <a:pt x="885786" y="5167"/>
                  <a:pt x="1212233" y="0"/>
                </a:cubicBezTo>
                <a:cubicBezTo>
                  <a:pt x="1538680" y="-5167"/>
                  <a:pt x="1458849" y="7951"/>
                  <a:pt x="1691065" y="0"/>
                </a:cubicBezTo>
                <a:cubicBezTo>
                  <a:pt x="1923281" y="-7951"/>
                  <a:pt x="1985780" y="-16303"/>
                  <a:pt x="2169897" y="0"/>
                </a:cubicBezTo>
                <a:cubicBezTo>
                  <a:pt x="2354014" y="16303"/>
                  <a:pt x="2633054" y="-2739"/>
                  <a:pt x="2776014" y="0"/>
                </a:cubicBezTo>
                <a:cubicBezTo>
                  <a:pt x="2918974" y="2739"/>
                  <a:pt x="3112688" y="-15682"/>
                  <a:pt x="3339702" y="0"/>
                </a:cubicBezTo>
                <a:cubicBezTo>
                  <a:pt x="3566716" y="15682"/>
                  <a:pt x="4015278" y="-28467"/>
                  <a:pt x="4242816" y="0"/>
                </a:cubicBezTo>
                <a:cubicBezTo>
                  <a:pt x="4243501" y="7633"/>
                  <a:pt x="4242294" y="10002"/>
                  <a:pt x="4242816" y="18288"/>
                </a:cubicBezTo>
                <a:cubicBezTo>
                  <a:pt x="3924964" y="16283"/>
                  <a:pt x="3746362" y="-1805"/>
                  <a:pt x="3551843" y="18288"/>
                </a:cubicBezTo>
                <a:cubicBezTo>
                  <a:pt x="3357324" y="38381"/>
                  <a:pt x="3126422" y="47156"/>
                  <a:pt x="2860870" y="18288"/>
                </a:cubicBezTo>
                <a:cubicBezTo>
                  <a:pt x="2595318" y="-10580"/>
                  <a:pt x="2572437" y="11441"/>
                  <a:pt x="2297182" y="18288"/>
                </a:cubicBezTo>
                <a:cubicBezTo>
                  <a:pt x="2021927" y="25135"/>
                  <a:pt x="1916908" y="33601"/>
                  <a:pt x="1733493" y="18288"/>
                </a:cubicBezTo>
                <a:cubicBezTo>
                  <a:pt x="1550078" y="2975"/>
                  <a:pt x="1412440" y="27896"/>
                  <a:pt x="1212233" y="18288"/>
                </a:cubicBezTo>
                <a:cubicBezTo>
                  <a:pt x="1012026" y="8680"/>
                  <a:pt x="914386" y="13859"/>
                  <a:pt x="648545" y="18288"/>
                </a:cubicBezTo>
                <a:cubicBezTo>
                  <a:pt x="382704" y="22717"/>
                  <a:pt x="233522" y="39342"/>
                  <a:pt x="0" y="18288"/>
                </a:cubicBezTo>
                <a:cubicBezTo>
                  <a:pt x="-772" y="13661"/>
                  <a:pt x="-839" y="849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64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6897703-6A9B-22D3-76CB-3C07A562D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908" y="514346"/>
            <a:ext cx="4810760" cy="976988"/>
          </a:xfrm>
        </p:spPr>
        <p:txBody>
          <a:bodyPr anchor="ctr">
            <a:normAutofit/>
          </a:bodyPr>
          <a:lstStyle/>
          <a:p>
            <a:pPr marL="571500" indent="-571500">
              <a:buFont typeface="Wingdings" pitchFamily="2" charset="2"/>
              <a:buChar char="v"/>
            </a:pPr>
            <a:r>
              <a:rPr lang="fr-FR" sz="5400" i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Evaluation</a:t>
            </a:r>
            <a:r>
              <a:rPr lang="fr-FR" sz="5400" i="1" dirty="0">
                <a:latin typeface="+mn-lt"/>
              </a:rPr>
              <a:t> </a:t>
            </a:r>
            <a:endParaRPr lang="fr-FR" sz="5400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524075-289C-1833-DF95-F3E40D08D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4" y="1265776"/>
            <a:ext cx="11065919" cy="4965381"/>
          </a:xfrm>
        </p:spPr>
        <p:txBody>
          <a:bodyPr anchor="t">
            <a:noAutofit/>
          </a:bodyPr>
          <a:lstStyle/>
          <a:p>
            <a:r>
              <a:rPr lang="fr-FR" dirty="0"/>
              <a:t>Exemple du corpus français : </a:t>
            </a:r>
            <a:r>
              <a:rPr lang="fr-FR" dirty="0">
                <a:hlinkClick r:id="rId2"/>
              </a:rPr>
              <a:t>Annotation manuelle</a:t>
            </a:r>
            <a:endParaRPr lang="fr-FR" dirty="0"/>
          </a:p>
          <a:p>
            <a:r>
              <a:rPr lang="fr-FR" dirty="0"/>
              <a:t>Exemple du corpus anglais : </a:t>
            </a:r>
            <a:r>
              <a:rPr lang="fr-FR" dirty="0">
                <a:hlinkClick r:id="rId3"/>
              </a:rPr>
              <a:t>Annotation avec dictionnaires non flexibles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i="1" dirty="0">
                <a:effectLst/>
              </a:rPr>
              <a:t>Chacune de ces trois méthodes a ses propres forces et faiblesses. Personnellement, c’est</a:t>
            </a:r>
            <a:r>
              <a:rPr lang="fr-FR" dirty="0"/>
              <a:t> </a:t>
            </a:r>
            <a:r>
              <a:rPr lang="fr-FR" i="1" dirty="0">
                <a:effectLst/>
              </a:rPr>
              <a:t>irréalisable qu’une seule de ces méthodes permette d’obtenir les meilleurs résultats en</a:t>
            </a:r>
            <a:r>
              <a:rPr lang="fr-FR" dirty="0"/>
              <a:t> </a:t>
            </a:r>
            <a:r>
              <a:rPr lang="fr-FR" i="1" dirty="0">
                <a:effectLst/>
              </a:rPr>
              <a:t>traitement de texte.</a:t>
            </a:r>
          </a:p>
          <a:p>
            <a:r>
              <a:rPr lang="fr-FR" i="1" dirty="0">
                <a:effectLst/>
              </a:rPr>
              <a:t>les trois méthodes d’annotation</a:t>
            </a:r>
            <a:r>
              <a:rPr lang="fr-FR" dirty="0"/>
              <a:t> </a:t>
            </a:r>
            <a:r>
              <a:rPr lang="fr-FR" i="1" dirty="0">
                <a:effectLst/>
              </a:rPr>
              <a:t>devraient être croisées, c’est-à-dire qu’un objectif d’extraction ENR devrait être atteint</a:t>
            </a:r>
            <a:r>
              <a:rPr lang="fr-FR" dirty="0"/>
              <a:t> </a:t>
            </a:r>
            <a:r>
              <a:rPr lang="fr-FR" i="1" dirty="0">
                <a:effectLst/>
              </a:rPr>
              <a:t>en utilisant les trois méthodes simultanément, puis les résultats des trois devraient être</a:t>
            </a:r>
            <a:r>
              <a:rPr lang="fr-FR" dirty="0"/>
              <a:t> </a:t>
            </a:r>
            <a:r>
              <a:rPr lang="fr-FR" i="1" dirty="0">
                <a:effectLst/>
              </a:rPr>
              <a:t>comparés. Ce n’est que de cette manière que nous pouvons maximiser l’utilité du portail</a:t>
            </a:r>
            <a:r>
              <a:rPr lang="fr-FR" dirty="0"/>
              <a:t> </a:t>
            </a:r>
            <a:r>
              <a:rPr lang="fr-FR" i="1" dirty="0">
                <a:effectLst/>
              </a:rPr>
              <a:t>et minimiser les erreurs.</a:t>
            </a:r>
            <a:endParaRPr lang="fr-FR" dirty="0">
              <a:effectLst/>
            </a:endParaRP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3366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Loupe sur arrière-plan clair">
            <a:extLst>
              <a:ext uri="{FF2B5EF4-FFF2-40B4-BE49-F238E27FC236}">
                <a16:creationId xmlns:a16="http://schemas.microsoft.com/office/drawing/2014/main" id="{70B77705-B2E3-C5F0-D336-DB0780107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4" r="-1" b="-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DC0E87E-D1B3-1B09-7BF1-BE4A51E1A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3130" y="1343771"/>
            <a:ext cx="4327498" cy="2949933"/>
          </a:xfrm>
        </p:spPr>
        <p:txBody>
          <a:bodyPr anchor="b">
            <a:normAutofit/>
          </a:bodyPr>
          <a:lstStyle/>
          <a:p>
            <a:r>
              <a:rPr lang="fr-FR" sz="9600" dirty="0">
                <a:latin typeface="+mn-lt"/>
              </a:rPr>
              <a:t>MERCI !</a:t>
            </a:r>
          </a:p>
        </p:txBody>
      </p:sp>
    </p:spTree>
    <p:extLst>
      <p:ext uri="{BB962C8B-B14F-4D97-AF65-F5344CB8AC3E}">
        <p14:creationId xmlns:p14="http://schemas.microsoft.com/office/powerpoint/2010/main" val="1251255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877" y="436370"/>
            <a:ext cx="7239091" cy="1602742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685800" indent="-685800"/>
            <a:r>
              <a:rPr lang="en-US" sz="6000" i="1" dirty="0">
                <a:solidFill>
                  <a:schemeClr val="accent2">
                    <a:lumMod val="75000"/>
                  </a:schemeClr>
                </a:solidFill>
                <a:effectLst/>
              </a:rPr>
              <a:t> </a:t>
            </a:r>
            <a:r>
              <a:rPr lang="en-US" sz="6000" i="1" dirty="0" err="1">
                <a:solidFill>
                  <a:schemeClr val="accent2">
                    <a:lumMod val="75000"/>
                  </a:schemeClr>
                </a:solidFill>
                <a:effectLst/>
              </a:rPr>
              <a:t>Présentation</a:t>
            </a:r>
            <a:r>
              <a:rPr lang="en-US" sz="6000" i="1" dirty="0">
                <a:solidFill>
                  <a:schemeClr val="accent2">
                    <a:lumMod val="75000"/>
                  </a:schemeClr>
                </a:solidFill>
                <a:effectLst/>
              </a:rPr>
              <a:t> du </a:t>
            </a:r>
            <a:r>
              <a:rPr lang="en-US" sz="6000" i="1" dirty="0">
                <a:solidFill>
                  <a:schemeClr val="accent2">
                    <a:lumMod val="75000"/>
                  </a:schemeClr>
                </a:solidFill>
              </a:rPr>
              <a:t>gate</a:t>
            </a:r>
            <a:br>
              <a:rPr lang="en-US" sz="5000" i="1" dirty="0"/>
            </a:br>
            <a:r>
              <a:rPr lang="en-US" sz="2700" i="1" dirty="0">
                <a:effectLst/>
              </a:rPr>
              <a:t>« General </a:t>
            </a:r>
            <a:r>
              <a:rPr lang="en-US" sz="2700" i="1" dirty="0"/>
              <a:t>a</a:t>
            </a:r>
            <a:r>
              <a:rPr lang="en-US" sz="2700" i="1" dirty="0">
                <a:effectLst/>
              </a:rPr>
              <a:t>rchitecture for text engineering »</a:t>
            </a:r>
            <a:endParaRPr lang="en-US" sz="5000" dirty="0"/>
          </a:p>
        </p:txBody>
      </p:sp>
      <p:sp>
        <p:nvSpPr>
          <p:cNvPr id="75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331CC84-9213-461B-AF35-4D34D78FA90B}"/>
              </a:ext>
            </a:extLst>
          </p:cNvPr>
          <p:cNvSpPr txBox="1"/>
          <p:nvPr/>
        </p:nvSpPr>
        <p:spPr>
          <a:xfrm>
            <a:off x="204309" y="2937766"/>
            <a:ext cx="6443563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800" b="0" i="0" u="none" strike="noStrike" dirty="0">
                <a:solidFill>
                  <a:srgbClr val="202122"/>
                </a:solidFill>
                <a:effectLst/>
              </a:rPr>
              <a:t>une boîte à outils logicielle écrite en Java à l’</a:t>
            </a:r>
            <a:r>
              <a:rPr lang="fr-FR" sz="2800" b="0" i="0" u="none" strike="noStrike" dirty="0">
                <a:solidFill>
                  <a:srgbClr val="795CB2"/>
                </a:solidFill>
                <a:effectLst/>
              </a:rPr>
              <a:t>universit</a:t>
            </a:r>
            <a:r>
              <a:rPr lang="fr-FR" sz="2800" dirty="0">
                <a:solidFill>
                  <a:srgbClr val="795CB2"/>
                </a:solidFill>
              </a:rPr>
              <a:t>é </a:t>
            </a:r>
            <a:r>
              <a:rPr lang="fr-FR" sz="2800" b="0" i="0" u="none" strike="noStrike" dirty="0">
                <a:solidFill>
                  <a:srgbClr val="795CB2"/>
                </a:solidFill>
                <a:effectLst/>
              </a:rPr>
              <a:t>Sheffield</a:t>
            </a:r>
            <a:r>
              <a:rPr lang="fr-FR" sz="2800" b="0" i="0" u="none" strike="noStrike" dirty="0">
                <a:solidFill>
                  <a:srgbClr val="202122"/>
                </a:solidFill>
                <a:effectLst/>
              </a:rPr>
              <a:t> au </a:t>
            </a:r>
            <a:r>
              <a:rPr lang="fr-FR" sz="2800" b="0" i="0" u="none" strike="noStrike" dirty="0">
                <a:solidFill>
                  <a:srgbClr val="795CB2"/>
                </a:solidFill>
                <a:effectLst/>
              </a:rPr>
              <a:t>Royaume-Uni</a:t>
            </a:r>
            <a:r>
              <a:rPr lang="fr-FR" sz="2800" b="0" i="0" u="none" strike="noStrike" dirty="0">
                <a:solidFill>
                  <a:srgbClr val="202122"/>
                </a:solidFill>
                <a:effectLst/>
              </a:rPr>
              <a:t> à partir de 1995 et utilisée très largement à travers le monde par de nombreuses communautés (scientifiques, entreprises, enseignants, étudiants) pour le traitement du langage naturel dans différentes langues.</a:t>
            </a:r>
            <a:endParaRPr lang="en-US" sz="2800" dirty="0">
              <a:effectLst/>
            </a:endParaRPr>
          </a:p>
        </p:txBody>
      </p:sp>
      <p:pic>
        <p:nvPicPr>
          <p:cNvPr id="9" name="Espace réservé du contenu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42E70B76-374C-1031-D146-F43D16DC86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181" y="569348"/>
            <a:ext cx="4931201" cy="4561361"/>
          </a:xfrm>
          <a:prstGeom prst="rect">
            <a:avLst/>
          </a:prstGeom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A71FDA5E-BD0A-31CB-B359-0EB00029FE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945" y="5334419"/>
            <a:ext cx="5465437" cy="105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292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0141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C0B82BC-7A4B-2AB7-341B-83FEF6F19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96" y="498764"/>
            <a:ext cx="5323122" cy="810492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5400" i="1" dirty="0">
                <a:solidFill>
                  <a:schemeClr val="accent2">
                    <a:lumMod val="75000"/>
                  </a:schemeClr>
                </a:solidFill>
              </a:rPr>
              <a:t>PLAN du projet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ED9D44D-8101-423F-AE9F-E6C8947FB99B}"/>
              </a:ext>
            </a:extLst>
          </p:cNvPr>
          <p:cNvSpPr txBox="1"/>
          <p:nvPr/>
        </p:nvSpPr>
        <p:spPr>
          <a:xfrm>
            <a:off x="599696" y="1886118"/>
            <a:ext cx="825335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fr-FR" sz="4400" dirty="0"/>
              <a:t>Choix des corpus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fr-FR" sz="4400" dirty="0"/>
              <a:t>Annotation manuelle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fr-FR" sz="4400" dirty="0"/>
              <a:t>Annotation avec dictionnaire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fr-FR" sz="4400" dirty="0"/>
              <a:t>Annotation automatique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fr-FR" sz="4400" dirty="0"/>
              <a:t>Evaluation</a:t>
            </a:r>
          </a:p>
        </p:txBody>
      </p:sp>
      <p:pic>
        <p:nvPicPr>
          <p:cNvPr id="4" name="Image 3" descr="Une image contenant texte, tas&#10;&#10;Description générée automatiquement">
            <a:extLst>
              <a:ext uri="{FF2B5EF4-FFF2-40B4-BE49-F238E27FC236}">
                <a16:creationId xmlns:a16="http://schemas.microsoft.com/office/drawing/2014/main" id="{5DE4442C-3F78-5778-D6BB-E2B48198C0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8404" r="18259"/>
          <a:stretch/>
        </p:blipFill>
        <p:spPr>
          <a:xfrm>
            <a:off x="7914860" y="1019730"/>
            <a:ext cx="3991042" cy="4726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510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AE47195D-EC06-4298-8805-0F0D65997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2633" y="330359"/>
            <a:ext cx="3807282" cy="1497001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571500" indent="-571500" algn="ctr">
              <a:buFont typeface="Wingdings" pitchFamily="2" charset="2"/>
              <a:buChar char="v"/>
            </a:pPr>
            <a:r>
              <a:rPr lang="en-US" sz="4000" i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 Choix des corpus </a:t>
            </a:r>
            <a:endParaRPr lang="en-US" sz="4000" dirty="0">
              <a:solidFill>
                <a:schemeClr val="accent2">
                  <a:lumMod val="75000"/>
                </a:schemeClr>
              </a:solidFill>
              <a:effectLst/>
              <a:latin typeface="+mn-lt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texte, tipi, signe&#10;&#10;Description générée automatiquement">
            <a:extLst>
              <a:ext uri="{FF2B5EF4-FFF2-40B4-BE49-F238E27FC236}">
                <a16:creationId xmlns:a16="http://schemas.microsoft.com/office/drawing/2014/main" id="{9065E595-E782-CB20-65B9-BC49276EEF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13" y="858525"/>
            <a:ext cx="3448080" cy="5211906"/>
          </a:xfrm>
          <a:prstGeom prst="rect">
            <a:avLst/>
          </a:prstGeom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B14C1902-D545-E63E-A4AD-480AD2C2F1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706" y="923076"/>
            <a:ext cx="3685032" cy="5082802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B895D14-97F8-297B-63F8-85C6FC29F419}"/>
              </a:ext>
            </a:extLst>
          </p:cNvPr>
          <p:cNvSpPr txBox="1"/>
          <p:nvPr/>
        </p:nvSpPr>
        <p:spPr>
          <a:xfrm>
            <a:off x="9018584" y="1740643"/>
            <a:ext cx="30949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Tara </a:t>
            </a:r>
            <a:r>
              <a:rPr lang="fr-FR" sz="3200" dirty="0" err="1"/>
              <a:t>westover</a:t>
            </a:r>
            <a:r>
              <a:rPr lang="fr-FR" sz="3200" dirty="0"/>
              <a:t>, </a:t>
            </a:r>
          </a:p>
          <a:p>
            <a:r>
              <a:rPr lang="fr-FR" sz="3200" i="1" dirty="0"/>
              <a:t> </a:t>
            </a:r>
            <a:r>
              <a:rPr lang="fr-FR" sz="3200" i="1" dirty="0" err="1"/>
              <a:t>Educated</a:t>
            </a:r>
            <a:r>
              <a:rPr lang="fr-FR" sz="3200" dirty="0"/>
              <a:t>, 2018</a:t>
            </a:r>
          </a:p>
          <a:p>
            <a:endParaRPr lang="fr-FR" sz="3200" dirty="0"/>
          </a:p>
          <a:p>
            <a:r>
              <a:rPr lang="fr-FR" sz="3200" dirty="0"/>
              <a:t>Victor Hugo,</a:t>
            </a:r>
          </a:p>
          <a:p>
            <a:r>
              <a:rPr lang="fr-FR" sz="3200" i="1" dirty="0"/>
              <a:t>Notre dame de</a:t>
            </a:r>
          </a:p>
          <a:p>
            <a:r>
              <a:rPr lang="fr-FR" sz="3200" i="1" dirty="0"/>
              <a:t>Paris, 1831</a:t>
            </a:r>
          </a:p>
          <a:p>
            <a:endParaRPr lang="fr-FR" sz="3200" i="1" dirty="0"/>
          </a:p>
          <a:p>
            <a:r>
              <a:rPr lang="fr-FR" sz="3200" i="1" dirty="0"/>
              <a:t>Les 5 </a:t>
            </a:r>
            <a:r>
              <a:rPr lang="fr-FR" sz="3200" i="1" dirty="0" err="1"/>
              <a:t>permiers</a:t>
            </a:r>
            <a:r>
              <a:rPr lang="fr-FR" sz="3200" i="1" dirty="0"/>
              <a:t> </a:t>
            </a:r>
          </a:p>
          <a:p>
            <a:r>
              <a:rPr lang="fr-FR" sz="3200" i="1" dirty="0"/>
              <a:t>chapitres</a:t>
            </a:r>
          </a:p>
        </p:txBody>
      </p:sp>
    </p:spTree>
    <p:extLst>
      <p:ext uri="{BB962C8B-B14F-4D97-AF65-F5344CB8AC3E}">
        <p14:creationId xmlns:p14="http://schemas.microsoft.com/office/powerpoint/2010/main" val="3449614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3738259-49B8-70AE-8EDE-68722C5D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9" y="856180"/>
            <a:ext cx="4828417" cy="1128068"/>
          </a:xfrm>
        </p:spPr>
        <p:txBody>
          <a:bodyPr anchor="ctr">
            <a:normAutofit/>
          </a:bodyPr>
          <a:lstStyle/>
          <a:p>
            <a:pPr marL="571500" indent="-571500">
              <a:buFont typeface="Wingdings" pitchFamily="2" charset="2"/>
              <a:buChar char="v"/>
            </a:pPr>
            <a:r>
              <a:rPr lang="fr-FR" sz="3700" i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Annotation manuelle</a:t>
            </a:r>
            <a:br>
              <a:rPr lang="fr-FR" sz="3700" i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</a:br>
            <a:r>
              <a:rPr lang="fr-FR" sz="2800" i="1" dirty="0">
                <a:solidFill>
                  <a:schemeClr val="accent2">
                    <a:lumMod val="50000"/>
                  </a:schemeClr>
                </a:solidFill>
                <a:latin typeface="+mn-lt"/>
              </a:rPr>
              <a:t>Schéma et regex</a:t>
            </a:r>
            <a:endParaRPr lang="fr-FR" sz="2000" i="1" dirty="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3CFC0BB3-A87A-BD5E-CB4B-E2291E56E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28" y="2330505"/>
            <a:ext cx="5168226" cy="3979585"/>
          </a:xfrm>
        </p:spPr>
        <p:txBody>
          <a:bodyPr anchor="ctr">
            <a:normAutofit/>
          </a:bodyPr>
          <a:lstStyle/>
          <a:p>
            <a:r>
              <a:rPr lang="fr-FR" dirty="0">
                <a:effectLst/>
              </a:rPr>
              <a:t>Dates : </a:t>
            </a:r>
          </a:p>
          <a:p>
            <a:pPr marL="0" indent="0">
              <a:buNone/>
            </a:pPr>
            <a:r>
              <a:rPr lang="fr-FR" dirty="0"/>
              <a:t>   </a:t>
            </a:r>
            <a:r>
              <a:rPr lang="fr-FR" sz="2400" i="1" dirty="0">
                <a:effectLst/>
              </a:rPr>
              <a:t>date,</a:t>
            </a:r>
            <a:r>
              <a:rPr lang="fr-FR" sz="2400" i="1" dirty="0"/>
              <a:t> </a:t>
            </a:r>
            <a:r>
              <a:rPr lang="fr-FR" sz="2400" i="1" dirty="0">
                <a:effectLst/>
              </a:rPr>
              <a:t>time, date time</a:t>
            </a:r>
            <a:endParaRPr lang="fr-FR" i="1" dirty="0">
              <a:effectLst/>
            </a:endParaRPr>
          </a:p>
          <a:p>
            <a:r>
              <a:rPr lang="fr-FR" dirty="0" err="1">
                <a:effectLst/>
              </a:rPr>
              <a:t>ChapitreElements</a:t>
            </a:r>
            <a:r>
              <a:rPr lang="fr-FR" dirty="0">
                <a:effectLst/>
              </a:rPr>
              <a:t> :</a:t>
            </a:r>
          </a:p>
          <a:p>
            <a:pPr marL="0" indent="0">
              <a:buNone/>
            </a:pPr>
            <a:r>
              <a:rPr lang="fr-FR" dirty="0"/>
              <a:t>  </a:t>
            </a:r>
            <a:r>
              <a:rPr lang="fr-FR" dirty="0">
                <a:effectLst/>
              </a:rPr>
              <a:t> </a:t>
            </a:r>
            <a:r>
              <a:rPr lang="fr-FR" sz="2400" i="1" dirty="0">
                <a:effectLst/>
              </a:rPr>
              <a:t>numéro De Chapitre, titre, subtitre,   </a:t>
            </a:r>
          </a:p>
          <a:p>
            <a:pPr marL="0" indent="0">
              <a:buNone/>
            </a:pPr>
            <a:r>
              <a:rPr lang="fr-FR" sz="2400" i="1" dirty="0"/>
              <a:t>    </a:t>
            </a:r>
            <a:r>
              <a:rPr lang="fr-FR" sz="2400" i="1" dirty="0">
                <a:effectLst/>
              </a:rPr>
              <a:t>dialogues</a:t>
            </a:r>
          </a:p>
          <a:p>
            <a:r>
              <a:rPr lang="fr-FR" dirty="0"/>
              <a:t>L</a:t>
            </a:r>
            <a:r>
              <a:rPr lang="fr-FR" dirty="0">
                <a:effectLst/>
              </a:rPr>
              <a:t>ocations :</a:t>
            </a:r>
          </a:p>
          <a:p>
            <a:pPr marL="0" indent="0">
              <a:buNone/>
            </a:pPr>
            <a:r>
              <a:rPr lang="fr-FR" dirty="0"/>
              <a:t>   </a:t>
            </a:r>
            <a:r>
              <a:rPr lang="fr-FR" sz="2400" i="1" dirty="0" err="1">
                <a:effectLst/>
              </a:rPr>
              <a:t>region</a:t>
            </a:r>
            <a:r>
              <a:rPr lang="fr-FR" sz="2400" i="1" dirty="0">
                <a:effectLst/>
              </a:rPr>
              <a:t>, </a:t>
            </a:r>
            <a:r>
              <a:rPr lang="fr-FR" sz="2400" i="1" dirty="0" err="1">
                <a:effectLst/>
              </a:rPr>
              <a:t>airport</a:t>
            </a:r>
            <a:r>
              <a:rPr lang="fr-FR" sz="2400" i="1" dirty="0">
                <a:effectLst/>
              </a:rPr>
              <a:t>, city, country, province, </a:t>
            </a:r>
          </a:p>
          <a:p>
            <a:pPr marL="0" indent="0">
              <a:buNone/>
            </a:pPr>
            <a:r>
              <a:rPr lang="fr-FR" sz="2400" i="1" dirty="0"/>
              <a:t>    </a:t>
            </a:r>
            <a:r>
              <a:rPr lang="fr-FR" sz="2400" i="1" dirty="0" err="1">
                <a:effectLst/>
              </a:rPr>
              <a:t>other</a:t>
            </a:r>
            <a:endParaRPr lang="fr-FR" sz="2400" i="1" dirty="0">
              <a:effectLst/>
            </a:endParaRPr>
          </a:p>
          <a:p>
            <a:endParaRPr lang="en-US" sz="200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8C8F5344-AFF8-12DC-6676-0C092293DE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40" r="17139" b="-1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370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661" y="386929"/>
            <a:ext cx="10901419" cy="1359945"/>
          </a:xfrm>
        </p:spPr>
        <p:txBody>
          <a:bodyPr anchor="b">
            <a:normAutofit/>
          </a:bodyPr>
          <a:lstStyle/>
          <a:p>
            <a:pPr marL="571500" indent="-571500">
              <a:buFont typeface="Wingdings" pitchFamily="2" charset="2"/>
              <a:buChar char="v"/>
            </a:pPr>
            <a:r>
              <a:rPr lang="fr-FR" sz="4800" i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Annotation avec dictionnaire</a:t>
            </a:r>
            <a:br>
              <a:rPr lang="fr-FR" sz="4800" i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</a:br>
            <a:r>
              <a:rPr lang="fr-FR" sz="3600" i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( non flexible )</a:t>
            </a:r>
            <a:endParaRPr lang="fr-FR" sz="4800" dirty="0">
              <a:solidFill>
                <a:schemeClr val="accent2">
                  <a:lumMod val="75000"/>
                </a:schemeClr>
              </a:solidFill>
              <a:effectLst/>
              <a:latin typeface="+mn-lt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4D791F08-28CB-9A7A-555B-05D5350E6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254" y="2563671"/>
            <a:ext cx="4827677" cy="371210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fr-FR" dirty="0"/>
              <a:t>C</a:t>
            </a:r>
            <a:r>
              <a:rPr lang="fr-FR" dirty="0">
                <a:effectLst/>
              </a:rPr>
              <a:t>inq dictionnaires non flexibles 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dirty="0">
                <a:effectLst/>
              </a:rPr>
              <a:t>  festival, lieu, </a:t>
            </a:r>
            <a:r>
              <a:rPr lang="fr-FR" dirty="0" err="1">
                <a:effectLst/>
              </a:rPr>
              <a:t>person</a:t>
            </a:r>
            <a:r>
              <a:rPr lang="fr-FR" dirty="0">
                <a:effectLst/>
              </a:rPr>
              <a:t>, </a:t>
            </a:r>
            <a:r>
              <a:rPr lang="fr-FR" dirty="0" err="1">
                <a:effectLst/>
              </a:rPr>
              <a:t>title</a:t>
            </a:r>
            <a:r>
              <a:rPr lang="fr-FR" dirty="0">
                <a:effectLst/>
              </a:rPr>
              <a:t>, </a:t>
            </a:r>
          </a:p>
          <a:p>
            <a:pPr marL="0" indent="0">
              <a:buNone/>
            </a:pPr>
            <a:r>
              <a:rPr lang="fr-FR" dirty="0"/>
              <a:t>     </a:t>
            </a:r>
            <a:r>
              <a:rPr lang="fr-FR" dirty="0" err="1">
                <a:effectLst/>
              </a:rPr>
              <a:t>year</a:t>
            </a:r>
            <a:r>
              <a:rPr lang="fr-FR" dirty="0">
                <a:effectLst/>
              </a:rPr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dirty="0"/>
              <a:t>  L</a:t>
            </a:r>
            <a:r>
              <a:rPr lang="fr-FR" dirty="0">
                <a:effectLst/>
              </a:rPr>
              <a:t>es mots polysémiques    engendrent les annotations fausses : « don » est jugé comme une personne </a:t>
            </a:r>
            <a:endParaRPr lang="en-US" sz="4000" dirty="0"/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D5ADFC90-3A20-1A95-E022-E75A00119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677" y="2340361"/>
            <a:ext cx="8329846" cy="40608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859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A565EE1-FDCB-D29E-6D48-2AF39E816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341" y="799352"/>
            <a:ext cx="5306468" cy="1180854"/>
          </a:xfrm>
        </p:spPr>
        <p:txBody>
          <a:bodyPr anchor="ctr">
            <a:normAutofit/>
          </a:bodyPr>
          <a:lstStyle/>
          <a:p>
            <a:pPr marL="571500" indent="-571500">
              <a:buFont typeface="Wingdings" pitchFamily="2" charset="2"/>
              <a:buChar char="v"/>
            </a:pPr>
            <a:r>
              <a:rPr lang="fr-FR" sz="3600" i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Annotation avec dictionnaire ( flexible 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8E4F4AF-72FF-9D67-9B33-E96F32B735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341" y="2330505"/>
            <a:ext cx="4990803" cy="3979585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fr-FR" dirty="0"/>
              <a:t>Formes diverses du verbe indépendamment du temps verbal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dirty="0"/>
              <a:t>ANNIE English </a:t>
            </a:r>
            <a:r>
              <a:rPr lang="en-US" dirty="0" err="1"/>
              <a:t>Tokeniser</a:t>
            </a:r>
            <a:r>
              <a:rPr lang="en-US" dirty="0"/>
              <a:t>,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  ANNIE Pos Tagger,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  GATE Morphological </a:t>
            </a:r>
            <a:r>
              <a:rPr lang="en-US" dirty="0" err="1"/>
              <a:t>analyser</a:t>
            </a:r>
            <a:r>
              <a:rPr lang="en-US" dirty="0"/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  Flexible </a:t>
            </a:r>
            <a:r>
              <a:rPr lang="en-US" dirty="0" err="1"/>
              <a:t>Gazetter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dirty="0" err="1"/>
              <a:t>Verbe</a:t>
            </a:r>
            <a:r>
              <a:rPr lang="en-US" dirty="0"/>
              <a:t> </a:t>
            </a:r>
            <a:r>
              <a:rPr lang="fr-FR" i="1" dirty="0">
                <a:effectLst/>
              </a:rPr>
              <a:t>« look » et « </a:t>
            </a:r>
            <a:r>
              <a:rPr lang="fr-FR" i="1" dirty="0" err="1">
                <a:effectLst/>
              </a:rPr>
              <a:t>say</a:t>
            </a:r>
            <a:r>
              <a:rPr lang="fr-FR" i="1" dirty="0">
                <a:effectLst/>
              </a:rPr>
              <a:t> »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Espace réservé du contenu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08B4350-4C3D-6300-6E7B-DA2ABB51F5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43" r="11589" b="2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462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FB1E5C2-AC96-5245-1F2F-E0AA912DC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89" y="639930"/>
            <a:ext cx="8198706" cy="1060444"/>
          </a:xfrm>
        </p:spPr>
        <p:txBody>
          <a:bodyPr anchor="b">
            <a:normAutofit/>
          </a:bodyPr>
          <a:lstStyle/>
          <a:p>
            <a:pPr marL="571500" indent="-571500">
              <a:buFont typeface="Wingdings" pitchFamily="2" charset="2"/>
              <a:buChar char="v"/>
            </a:pPr>
            <a:r>
              <a:rPr lang="fr-FR" sz="3800" i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Annotation automatique ( JAPE)</a:t>
            </a:r>
            <a:endParaRPr lang="fr-FR" sz="3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6EBC570-4B04-B73D-0E88-F7BD6C700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473" y="2807208"/>
            <a:ext cx="4868362" cy="3410712"/>
          </a:xfrm>
        </p:spPr>
        <p:txBody>
          <a:bodyPr anchor="t">
            <a:normAutofit lnSpcReduction="10000"/>
          </a:bodyPr>
          <a:lstStyle/>
          <a:p>
            <a:r>
              <a:rPr lang="en-US" dirty="0" err="1"/>
              <a:t>Annoter</a:t>
            </a:r>
            <a:r>
              <a:rPr lang="en-US" dirty="0"/>
              <a:t> les passages :</a:t>
            </a:r>
          </a:p>
          <a:p>
            <a:pPr>
              <a:buFont typeface="Wingdings" pitchFamily="2" charset="2"/>
              <a:buChar char="ü"/>
            </a:pPr>
            <a:r>
              <a:rPr lang="en-US" i="1" dirty="0"/>
              <a:t>when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i="1" dirty="0"/>
              <a:t>while</a:t>
            </a:r>
            <a:r>
              <a:rPr lang="en-US" dirty="0"/>
              <a:t> (corpus anglaise) et </a:t>
            </a:r>
            <a:r>
              <a:rPr lang="en-US" i="1" dirty="0" err="1"/>
              <a:t>quand</a:t>
            </a:r>
            <a:r>
              <a:rPr lang="en-US" i="1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i="1" dirty="0" err="1"/>
              <a:t>lors</a:t>
            </a:r>
            <a:r>
              <a:rPr lang="en-US" dirty="0"/>
              <a:t> (corpus </a:t>
            </a:r>
            <a:r>
              <a:rPr lang="en-US" dirty="0" err="1"/>
              <a:t>français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Extraire</a:t>
            </a:r>
            <a:r>
              <a:rPr lang="en-US" dirty="0"/>
              <a:t> les </a:t>
            </a:r>
            <a:r>
              <a:rPr lang="en-US" dirty="0" err="1"/>
              <a:t>infomations</a:t>
            </a:r>
            <a:r>
              <a:rPr lang="en-US" dirty="0"/>
              <a:t> :</a:t>
            </a:r>
          </a:p>
          <a:p>
            <a:pPr>
              <a:buFont typeface="Wingdings" pitchFamily="2" charset="2"/>
              <a:buChar char="ü"/>
            </a:pPr>
            <a:r>
              <a:rPr lang="en-US" dirty="0" err="1"/>
              <a:t>Personnage</a:t>
            </a:r>
            <a:r>
              <a:rPr lang="en-US" dirty="0"/>
              <a:t>, action et </a:t>
            </a:r>
            <a:r>
              <a:rPr lang="en-US" dirty="0" err="1"/>
              <a:t>contexte</a:t>
            </a:r>
            <a:endParaRPr lang="en-US" dirty="0"/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7DF0DB21-DF35-A7E7-5613-C1F2FE77D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835" y="2011420"/>
            <a:ext cx="6730400" cy="4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515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9F520EF-A167-C74D-F522-90B447F27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pPr marL="571500" indent="-571500">
              <a:buFont typeface="Wingdings" pitchFamily="2" charset="2"/>
              <a:buChar char="v"/>
            </a:pPr>
            <a:r>
              <a:rPr lang="fr-FR" sz="3800" i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Annotation automatique ( JAPE)</a:t>
            </a:r>
            <a:endParaRPr lang="fr-FR" sz="3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D4DE284-E852-CAC5-FB8E-38E7F67BE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660904"/>
            <a:ext cx="4987985" cy="3547872"/>
          </a:xfrm>
        </p:spPr>
        <p:txBody>
          <a:bodyPr anchor="t"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US" dirty="0" err="1"/>
              <a:t>Problème</a:t>
            </a:r>
            <a:r>
              <a:rPr lang="en-US" dirty="0"/>
              <a:t> : 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 err="1"/>
              <a:t>Cet</a:t>
            </a:r>
            <a:r>
              <a:rPr lang="en-US" dirty="0"/>
              <a:t> expression JAPE ne </a:t>
            </a:r>
            <a:r>
              <a:rPr lang="en-US" dirty="0" err="1"/>
              <a:t>fonctionne</a:t>
            </a:r>
            <a:r>
              <a:rPr lang="en-US" dirty="0"/>
              <a:t> que sur le </a:t>
            </a:r>
            <a:r>
              <a:rPr lang="en-US" dirty="0" err="1"/>
              <a:t>platforme</a:t>
            </a:r>
            <a:r>
              <a:rPr lang="en-US" dirty="0"/>
              <a:t> Windows, </a:t>
            </a:r>
            <a:r>
              <a:rPr lang="en-US" dirty="0" err="1"/>
              <a:t>l’execution</a:t>
            </a:r>
            <a:r>
              <a:rPr lang="en-US" dirty="0"/>
              <a:t> sur Mac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toujours</a:t>
            </a:r>
            <a:r>
              <a:rPr lang="en-US" dirty="0"/>
              <a:t> </a:t>
            </a:r>
            <a:r>
              <a:rPr lang="en-US" dirty="0" err="1"/>
              <a:t>bloquée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/>
              <a:t>     Pour </a:t>
            </a:r>
            <a:r>
              <a:rPr lang="en-US" dirty="0" err="1"/>
              <a:t>éviter</a:t>
            </a:r>
            <a:r>
              <a:rPr lang="en-US" dirty="0"/>
              <a:t> les </a:t>
            </a:r>
            <a:r>
              <a:rPr lang="en-US" dirty="0" err="1"/>
              <a:t>erreurs</a:t>
            </a:r>
            <a:r>
              <a:rPr lang="en-US" dirty="0"/>
              <a:t>, les patrons </a:t>
            </a:r>
            <a:r>
              <a:rPr lang="en-US" dirty="0" err="1"/>
              <a:t>sont</a:t>
            </a:r>
            <a:r>
              <a:rPr lang="en-US" dirty="0"/>
              <a:t> </a:t>
            </a:r>
            <a:r>
              <a:rPr lang="en-US" dirty="0" err="1"/>
              <a:t>ajoutés</a:t>
            </a:r>
            <a:r>
              <a:rPr lang="en-US" dirty="0"/>
              <a:t> un par un dans le </a:t>
            </a:r>
            <a:r>
              <a:rPr lang="en-US" dirty="0" err="1"/>
              <a:t>fichier</a:t>
            </a:r>
            <a:r>
              <a:rPr lang="en-US" dirty="0"/>
              <a:t> JAPE. 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7A427C5-621A-35A4-F2A7-93BA73828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843" y="292603"/>
            <a:ext cx="6003235" cy="6437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46978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1994</TotalTime>
  <Words>431</Words>
  <Application>Microsoft Macintosh PowerPoint</Application>
  <PresentationFormat>Grand écran</PresentationFormat>
  <Paragraphs>67</Paragraphs>
  <Slides>11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9" baseType="lpstr">
      <vt:lpstr>Meiryo</vt:lpstr>
      <vt:lpstr>Arial</vt:lpstr>
      <vt:lpstr>Calibri</vt:lpstr>
      <vt:lpstr>Calibri Light</vt:lpstr>
      <vt:lpstr>Courier New</vt:lpstr>
      <vt:lpstr>Helvetica</vt:lpstr>
      <vt:lpstr>Wingdings</vt:lpstr>
      <vt:lpstr>Thème Office</vt:lpstr>
      <vt:lpstr> Projet final  Annotations sur GATE  M1SOL050 Sémantique computationnelle </vt:lpstr>
      <vt:lpstr> Présentation du gate « General architecture for text engineering »</vt:lpstr>
      <vt:lpstr>Présentation PowerPoint</vt:lpstr>
      <vt:lpstr> Choix des corpus </vt:lpstr>
      <vt:lpstr>Annotation manuelle Schéma et regex</vt:lpstr>
      <vt:lpstr>Annotation avec dictionnaire ( non flexible )</vt:lpstr>
      <vt:lpstr>Annotation avec dictionnaire ( flexible )</vt:lpstr>
      <vt:lpstr>Annotation automatique ( JAPE)</vt:lpstr>
      <vt:lpstr>Annotation automatique ( JAPE)</vt:lpstr>
      <vt:lpstr>Evaluation </vt:lpstr>
      <vt:lpstr>MERCI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Le chatbot Siri d’Apple M1SOL020 - Epistémologie  </dc:title>
  <dc:creator>QianYuyan</dc:creator>
  <cp:lastModifiedBy>QianYuyan</cp:lastModifiedBy>
  <cp:revision>8</cp:revision>
  <dcterms:created xsi:type="dcterms:W3CDTF">2022-11-21T22:19:44Z</dcterms:created>
  <dcterms:modified xsi:type="dcterms:W3CDTF">2022-12-11T17:23:13Z</dcterms:modified>
</cp:coreProperties>
</file>

<file path=docProps/thumbnail.jpeg>
</file>